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72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150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11/22/2018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11/22/2018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11/22/2018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11/22/2018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57158" y="1673223"/>
            <a:ext cx="8501122" cy="1470025"/>
          </a:xfrm>
        </p:spPr>
        <p:txBody>
          <a:bodyPr>
            <a:normAutofit/>
          </a:bodyPr>
          <a:lstStyle/>
          <a:p>
            <a:r>
              <a:rPr lang="en-US" sz="7200" b="1" u="sng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DIARRHEAL DISEASES</a:t>
            </a:r>
            <a:endParaRPr lang="ar-EG" sz="7200" b="1" u="sng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285720" y="4814894"/>
            <a:ext cx="8572560" cy="1543064"/>
          </a:xfrm>
        </p:spPr>
        <p:txBody>
          <a:bodyPr>
            <a:normAutofit fontScale="40000" lnSpcReduction="20000"/>
          </a:bodyPr>
          <a:lstStyle/>
          <a:p>
            <a:pPr marL="342900" indent="-342900">
              <a:defRPr/>
            </a:pPr>
            <a:r>
              <a:rPr lang="en-US" sz="4500" b="1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By</a:t>
            </a:r>
          </a:p>
          <a:p>
            <a:pPr marL="342900" indent="-342900">
              <a:defRPr/>
            </a:pPr>
            <a:r>
              <a:rPr lang="en-US" sz="7600" b="1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Prof. Dr. Ahmed Fathy Hamed</a:t>
            </a:r>
          </a:p>
          <a:p>
            <a:pPr>
              <a:defRPr/>
            </a:pPr>
            <a:r>
              <a:rPr lang="en-US" sz="45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Professor &amp; Head of the department of Public Health and Community Medicine</a:t>
            </a:r>
          </a:p>
          <a:p>
            <a:pPr>
              <a:defRPr/>
            </a:pPr>
            <a:r>
              <a:rPr lang="en-US" sz="45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Faculty of Medicine - Sohag University</a:t>
            </a:r>
          </a:p>
          <a:p>
            <a:endParaRPr lang="ar-EG" dirty="0"/>
          </a:p>
        </p:txBody>
      </p:sp>
    </p:spTree>
    <p:extLst>
      <p:ext uri="{BB962C8B-B14F-4D97-AF65-F5344CB8AC3E}">
        <p14:creationId xmlns:p14="http://schemas.microsoft.com/office/powerpoint/2010/main" xmlns="" val="21931423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428604"/>
            <a:ext cx="8229600" cy="5697559"/>
          </a:xfrm>
        </p:spPr>
        <p:txBody>
          <a:bodyPr>
            <a:normAutofit/>
          </a:bodyPr>
          <a:lstStyle/>
          <a:p>
            <a:r>
              <a:rPr lang="en-US" sz="3600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Composition of ORS: </a:t>
            </a:r>
            <a:endParaRPr lang="en-US" sz="3600" b="1" u="sng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buNone/>
            </a:pPr>
            <a:r>
              <a:rPr lang="en-US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</a:t>
            </a:r>
            <a:r>
              <a:rPr lang="en-US" dirty="0" smtClean="0"/>
              <a:t>as </a:t>
            </a:r>
            <a:r>
              <a:rPr lang="en-US" dirty="0" smtClean="0"/>
              <a:t>recommended by WHO and UNICEF to be dissolved in one liter of water is as follows</a:t>
            </a:r>
            <a:r>
              <a:rPr lang="en-US" dirty="0" smtClean="0"/>
              <a:t>:</a:t>
            </a:r>
            <a:endParaRPr lang="en-US" dirty="0" smtClean="0"/>
          </a:p>
          <a:p>
            <a:r>
              <a:rPr lang="en-US" dirty="0" smtClean="0"/>
              <a:t>Reduced osmolarity ORS                 g/ L</a:t>
            </a:r>
          </a:p>
          <a:p>
            <a:r>
              <a:rPr lang="en-US" dirty="0" smtClean="0"/>
              <a:t>Sodium chloride	                    </a:t>
            </a:r>
            <a:r>
              <a:rPr lang="en-US" dirty="0" smtClean="0"/>
              <a:t>       </a:t>
            </a:r>
            <a:r>
              <a:rPr lang="en-US" dirty="0" smtClean="0"/>
              <a:t>2.6</a:t>
            </a:r>
          </a:p>
          <a:p>
            <a:r>
              <a:rPr lang="en-US" dirty="0" smtClean="0"/>
              <a:t>Glucose, anhydrous	               </a:t>
            </a:r>
            <a:r>
              <a:rPr lang="en-US" dirty="0" smtClean="0"/>
              <a:t>          </a:t>
            </a:r>
            <a:r>
              <a:rPr lang="en-US" dirty="0" smtClean="0"/>
              <a:t>13.5</a:t>
            </a:r>
          </a:p>
          <a:p>
            <a:r>
              <a:rPr lang="en-US" dirty="0" smtClean="0"/>
              <a:t>Potassium chloride	                        </a:t>
            </a:r>
            <a:r>
              <a:rPr lang="en-US" dirty="0" smtClean="0"/>
              <a:t>    </a:t>
            </a:r>
            <a:r>
              <a:rPr lang="en-US" dirty="0" smtClean="0"/>
              <a:t>1.5</a:t>
            </a:r>
          </a:p>
          <a:p>
            <a:r>
              <a:rPr lang="en-US" dirty="0" smtClean="0"/>
              <a:t>Trisodium citrate dihydrate	         2.9</a:t>
            </a:r>
          </a:p>
          <a:p>
            <a:r>
              <a:rPr lang="en-US" dirty="0" smtClean="0"/>
              <a:t>Total 	           </a:t>
            </a:r>
            <a:r>
              <a:rPr lang="en-US" dirty="0" smtClean="0"/>
              <a:t>                                    </a:t>
            </a:r>
            <a:r>
              <a:rPr lang="en-US" dirty="0" smtClean="0"/>
              <a:t>20.5</a:t>
            </a:r>
          </a:p>
          <a:p>
            <a:endParaRPr lang="ar-EG" dirty="0"/>
          </a:p>
        </p:txBody>
      </p:sp>
    </p:spTree>
    <p:extLst>
      <p:ext uri="{BB962C8B-B14F-4D97-AF65-F5344CB8AC3E}">
        <p14:creationId xmlns:p14="http://schemas.microsoft.com/office/powerpoint/2010/main" xmlns="" val="16667888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357166"/>
            <a:ext cx="8229600" cy="5857916"/>
          </a:xfrm>
        </p:spPr>
        <p:txBody>
          <a:bodyPr>
            <a:normAutofit fontScale="92500" lnSpcReduction="10000"/>
          </a:bodyPr>
          <a:lstStyle/>
          <a:p>
            <a:r>
              <a:rPr lang="en-US" sz="4200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Prevention of diarrhea:</a:t>
            </a:r>
            <a:r>
              <a:rPr lang="en-US" b="1" dirty="0" smtClean="0"/>
              <a:t> </a:t>
            </a:r>
            <a:endParaRPr lang="en-US" dirty="0" smtClean="0"/>
          </a:p>
          <a:p>
            <a:pPr>
              <a:buNone/>
            </a:pPr>
            <a:endParaRPr lang="en-US" dirty="0" smtClean="0"/>
          </a:p>
          <a:p>
            <a:r>
              <a:rPr lang="en-US" b="1" dirty="0" smtClean="0"/>
              <a:t>Preventive practices have multiple roles:</a:t>
            </a:r>
          </a:p>
          <a:p>
            <a:pPr>
              <a:buNone/>
            </a:pPr>
            <a:r>
              <a:rPr lang="en-US" dirty="0" smtClean="0"/>
              <a:t>1. Lowering morbidity:</a:t>
            </a:r>
          </a:p>
          <a:p>
            <a:pPr>
              <a:buNone/>
            </a:pPr>
            <a:r>
              <a:rPr lang="en-US" dirty="0" smtClean="0"/>
              <a:t>    </a:t>
            </a:r>
            <a:r>
              <a:rPr lang="en-US" dirty="0" smtClean="0">
                <a:solidFill>
                  <a:srgbClr val="FF0000"/>
                </a:solidFill>
              </a:rPr>
              <a:t>a</a:t>
            </a:r>
            <a:r>
              <a:rPr lang="en-US" dirty="0" smtClean="0">
                <a:solidFill>
                  <a:srgbClr val="FF0000"/>
                </a:solidFill>
              </a:rPr>
              <a:t>.</a:t>
            </a:r>
            <a:r>
              <a:rPr lang="en-US" dirty="0" smtClean="0"/>
              <a:t> Limiting propagation of infection and the occurrence of </a:t>
            </a:r>
            <a:r>
              <a:rPr lang="en-US" dirty="0" smtClean="0"/>
              <a:t>diarrhea.</a:t>
            </a:r>
          </a:p>
          <a:p>
            <a:pPr>
              <a:buNone/>
            </a:pPr>
            <a:r>
              <a:rPr lang="en-US" dirty="0" smtClean="0"/>
              <a:t> </a:t>
            </a:r>
            <a:r>
              <a:rPr lang="en-US" dirty="0" smtClean="0"/>
              <a:t>    </a:t>
            </a:r>
            <a:r>
              <a:rPr lang="en-US" dirty="0" smtClean="0">
                <a:solidFill>
                  <a:srgbClr val="FF0000"/>
                </a:solidFill>
              </a:rPr>
              <a:t>b</a:t>
            </a:r>
            <a:r>
              <a:rPr lang="en-US" dirty="0" smtClean="0">
                <a:solidFill>
                  <a:srgbClr val="FF0000"/>
                </a:solidFill>
              </a:rPr>
              <a:t>.</a:t>
            </a:r>
            <a:r>
              <a:rPr lang="en-US" dirty="0" smtClean="0"/>
              <a:t> Improvement of nutritional status.</a:t>
            </a:r>
          </a:p>
          <a:p>
            <a:pPr>
              <a:buNone/>
            </a:pPr>
            <a:r>
              <a:rPr lang="en-US" dirty="0" smtClean="0"/>
              <a:t>     </a:t>
            </a:r>
            <a:r>
              <a:rPr lang="en-US" dirty="0" smtClean="0">
                <a:solidFill>
                  <a:srgbClr val="FF0000"/>
                </a:solidFill>
              </a:rPr>
              <a:t>c</a:t>
            </a:r>
            <a:r>
              <a:rPr lang="en-US" dirty="0" smtClean="0">
                <a:solidFill>
                  <a:srgbClr val="FF0000"/>
                </a:solidFill>
              </a:rPr>
              <a:t>.</a:t>
            </a:r>
            <a:r>
              <a:rPr lang="en-US" dirty="0" smtClean="0"/>
              <a:t> Lowering the incidence of persistent diarrhea.</a:t>
            </a:r>
          </a:p>
          <a:p>
            <a:pPr>
              <a:buNone/>
            </a:pPr>
            <a:r>
              <a:rPr lang="en-US" dirty="0" smtClean="0"/>
              <a:t>2. Reducing mortality.</a:t>
            </a:r>
          </a:p>
          <a:p>
            <a:pPr>
              <a:buNone/>
            </a:pPr>
            <a:r>
              <a:rPr lang="en-US" dirty="0" smtClean="0"/>
              <a:t>3. Reducing demands on the limited resources of the health system.</a:t>
            </a:r>
          </a:p>
          <a:p>
            <a:endParaRPr lang="ar-EG" dirty="0"/>
          </a:p>
        </p:txBody>
      </p:sp>
    </p:spTree>
    <p:extLst>
      <p:ext uri="{BB962C8B-B14F-4D97-AF65-F5344CB8AC3E}">
        <p14:creationId xmlns:p14="http://schemas.microsoft.com/office/powerpoint/2010/main" xmlns="" val="36295917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28596" y="71414"/>
            <a:ext cx="8429684" cy="6715148"/>
          </a:xfrm>
        </p:spPr>
        <p:txBody>
          <a:bodyPr>
            <a:noAutofit/>
          </a:bodyPr>
          <a:lstStyle/>
          <a:p>
            <a:pPr algn="just"/>
            <a:r>
              <a:rPr lang="en-US" sz="2400" b="1" dirty="0" smtClean="0">
                <a:solidFill>
                  <a:srgbClr val="FF0000"/>
                </a:solidFill>
              </a:rPr>
              <a:t>The following intervention strategies have proved to be effective and feasible in lowering diarrhea morbidity at the national and personal level:</a:t>
            </a:r>
            <a:endParaRPr lang="en-US" sz="2400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en-US" sz="1800" b="1" dirty="0" smtClean="0"/>
              <a:t>1- Health promotion of infants and young </a:t>
            </a:r>
            <a:r>
              <a:rPr lang="en-US" sz="1800" b="1" dirty="0" smtClean="0"/>
              <a:t>children:</a:t>
            </a:r>
          </a:p>
          <a:p>
            <a:r>
              <a:rPr lang="en-US" sz="1800" b="1" dirty="0" smtClean="0"/>
              <a:t>Promotion </a:t>
            </a:r>
            <a:r>
              <a:rPr lang="en-US" sz="1800" b="1" dirty="0" smtClean="0"/>
              <a:t>of </a:t>
            </a:r>
            <a:r>
              <a:rPr lang="en-US" sz="1800" b="1" dirty="0" smtClean="0"/>
              <a:t>breastfeeding</a:t>
            </a:r>
            <a:r>
              <a:rPr lang="en-US" sz="1800" b="1" dirty="0" smtClean="0"/>
              <a:t>.</a:t>
            </a:r>
            <a:r>
              <a:rPr lang="en-US" sz="1800" dirty="0" smtClean="0"/>
              <a:t> </a:t>
            </a:r>
            <a:endParaRPr lang="en-US" sz="1800" dirty="0" smtClean="0"/>
          </a:p>
          <a:p>
            <a:pPr lvl="0"/>
            <a:r>
              <a:rPr lang="en-US" sz="1800" b="1" dirty="0" smtClean="0"/>
              <a:t>Improved weaning </a:t>
            </a:r>
            <a:r>
              <a:rPr lang="en-US" sz="1800" b="1" dirty="0" smtClean="0"/>
              <a:t>practices</a:t>
            </a:r>
            <a:r>
              <a:rPr lang="en-US" sz="1800" b="1" dirty="0" smtClean="0"/>
              <a:t>.</a:t>
            </a:r>
            <a:endParaRPr lang="en-US" sz="1800" dirty="0" smtClean="0"/>
          </a:p>
          <a:p>
            <a:pPr>
              <a:buNone/>
            </a:pPr>
            <a:r>
              <a:rPr lang="en-US" sz="1800" b="1" dirty="0" smtClean="0"/>
              <a:t>2- Sanitary clean environment      </a:t>
            </a:r>
            <a:endParaRPr lang="en-US" sz="1800" dirty="0" smtClean="0"/>
          </a:p>
          <a:p>
            <a:pPr lvl="0"/>
            <a:r>
              <a:rPr lang="en-US" sz="1800" b="1" dirty="0" smtClean="0"/>
              <a:t>Proper use of water for hygiene and </a:t>
            </a:r>
            <a:r>
              <a:rPr lang="en-US" sz="1800" b="1" dirty="0" smtClean="0"/>
              <a:t>drinking</a:t>
            </a:r>
            <a:r>
              <a:rPr lang="en-US" sz="1800" b="1" dirty="0" smtClean="0"/>
              <a:t>.</a:t>
            </a:r>
            <a:endParaRPr lang="en-US" sz="1800" dirty="0" smtClean="0"/>
          </a:p>
          <a:p>
            <a:pPr lvl="0"/>
            <a:r>
              <a:rPr lang="en-US" sz="1800" b="1" dirty="0" smtClean="0"/>
              <a:t>Use of </a:t>
            </a:r>
            <a:r>
              <a:rPr lang="en-US" sz="1800" b="1" dirty="0" smtClean="0"/>
              <a:t>latrines. </a:t>
            </a:r>
            <a:endParaRPr lang="en-US" sz="1800" dirty="0" smtClean="0"/>
          </a:p>
          <a:p>
            <a:pPr lvl="0"/>
            <a:r>
              <a:rPr lang="en-US" sz="1800" b="1" dirty="0" smtClean="0"/>
              <a:t>Safe disposal of stools of young children: </a:t>
            </a:r>
            <a:endParaRPr lang="en-US" sz="1800" dirty="0" smtClean="0"/>
          </a:p>
          <a:p>
            <a:pPr lvl="0"/>
            <a:r>
              <a:rPr lang="en-US" sz="1800" b="1" dirty="0" smtClean="0"/>
              <a:t>Improvement of environmental sanitary conditions</a:t>
            </a:r>
            <a:r>
              <a:rPr lang="en-US" sz="1800" b="1" dirty="0" smtClean="0"/>
              <a:t>:</a:t>
            </a:r>
            <a:r>
              <a:rPr lang="en-US" sz="1800" b="1" cap="all" dirty="0" smtClean="0"/>
              <a:t>.</a:t>
            </a:r>
            <a:endParaRPr lang="en-US" sz="1800" dirty="0" smtClean="0"/>
          </a:p>
          <a:p>
            <a:pPr>
              <a:buNone/>
            </a:pPr>
            <a:r>
              <a:rPr lang="en-US" sz="1800" b="1" dirty="0" smtClean="0"/>
              <a:t>3- Vaccination:</a:t>
            </a:r>
            <a:endParaRPr lang="en-US" sz="1800" dirty="0" smtClean="0"/>
          </a:p>
          <a:p>
            <a:pPr lvl="0"/>
            <a:r>
              <a:rPr lang="en-US" sz="1800" b="1" dirty="0" smtClean="0"/>
              <a:t>Measles </a:t>
            </a:r>
            <a:r>
              <a:rPr lang="en-US" sz="1800" b="1" dirty="0" smtClean="0"/>
              <a:t>vaccination</a:t>
            </a:r>
            <a:r>
              <a:rPr lang="en-US" sz="1800" b="1" dirty="0" smtClean="0"/>
              <a:t>.</a:t>
            </a:r>
            <a:endParaRPr lang="en-US" sz="1800" dirty="0" smtClean="0"/>
          </a:p>
          <a:p>
            <a:pPr lvl="0"/>
            <a:r>
              <a:rPr lang="en-US" sz="1800" b="1" dirty="0" smtClean="0"/>
              <a:t>Rota virus </a:t>
            </a:r>
            <a:r>
              <a:rPr lang="en-US" sz="1800" b="1" dirty="0" smtClean="0"/>
              <a:t>vaccination.</a:t>
            </a:r>
            <a:r>
              <a:rPr lang="en-US" sz="1800" b="1" dirty="0" smtClean="0"/>
              <a:t> </a:t>
            </a:r>
            <a:endParaRPr lang="en-US" sz="1800" dirty="0" smtClean="0"/>
          </a:p>
          <a:p>
            <a:pPr>
              <a:buNone/>
            </a:pPr>
            <a:r>
              <a:rPr lang="en-US" sz="1800" b="1" dirty="0" smtClean="0"/>
              <a:t>4-  Hand hygiene: </a:t>
            </a:r>
            <a:endParaRPr lang="en-US" sz="1800" dirty="0" smtClean="0"/>
          </a:p>
          <a:p>
            <a:pPr lvl="0"/>
            <a:r>
              <a:rPr lang="en-US" sz="1800" dirty="0" smtClean="0"/>
              <a:t>After defecation, after cleaning a child who has defecated and before preparing food or feeding a child.</a:t>
            </a:r>
            <a:endParaRPr lang="en-US" sz="1800" dirty="0" smtClean="0"/>
          </a:p>
          <a:p>
            <a:pPr>
              <a:buNone/>
            </a:pPr>
            <a:r>
              <a:rPr lang="en-US" sz="1800" b="1" dirty="0" smtClean="0"/>
              <a:t>5- </a:t>
            </a:r>
            <a:r>
              <a:rPr lang="en-US" sz="1800" b="1" dirty="0" smtClean="0"/>
              <a:t>Health education of the mother </a:t>
            </a:r>
            <a:endParaRPr lang="en-US" sz="1800" dirty="0" smtClean="0"/>
          </a:p>
          <a:p>
            <a:r>
              <a:rPr lang="en-US" sz="1800" dirty="0" smtClean="0"/>
              <a:t>About personal hygiene and sanitation, importance of immunization, risk factors and consequences of diarrheal diseases </a:t>
            </a:r>
            <a:r>
              <a:rPr lang="en-US" sz="1800" dirty="0" smtClean="0"/>
              <a:t>.</a:t>
            </a:r>
            <a:endParaRPr lang="ar-EG" sz="1800" dirty="0"/>
          </a:p>
        </p:txBody>
      </p:sp>
    </p:spTree>
    <p:extLst>
      <p:ext uri="{BB962C8B-B14F-4D97-AF65-F5344CB8AC3E}">
        <p14:creationId xmlns:p14="http://schemas.microsoft.com/office/powerpoint/2010/main" xmlns="" val="2334378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ar-EG" dirty="0"/>
          </a:p>
        </p:txBody>
      </p:sp>
      <p:pic>
        <p:nvPicPr>
          <p:cNvPr id="4" name="Picture 3" descr="thank_you_pink_roses_with_raindrops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500042"/>
            <a:ext cx="8229600" cy="5643602"/>
          </a:xfrm>
        </p:spPr>
        <p:txBody>
          <a:bodyPr>
            <a:normAutofit lnSpcReduction="10000"/>
          </a:bodyPr>
          <a:lstStyle/>
          <a:p>
            <a:r>
              <a:rPr lang="en-US" sz="3900" b="1" i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Definition:</a:t>
            </a:r>
          </a:p>
          <a:p>
            <a:pPr algn="just">
              <a:buNone/>
            </a:pPr>
            <a:r>
              <a:rPr lang="en-US" dirty="0" smtClean="0"/>
              <a:t>    </a:t>
            </a:r>
          </a:p>
          <a:p>
            <a:pPr algn="just">
              <a:buNone/>
            </a:pPr>
            <a:r>
              <a:rPr lang="en-US" dirty="0" smtClean="0"/>
              <a:t>    Diarrhea is defined as passage of three or more loose or watery stools in 24 hours or a single loose or watery stool containing blood. </a:t>
            </a:r>
          </a:p>
          <a:p>
            <a:pPr>
              <a:buNone/>
            </a:pPr>
            <a:endParaRPr lang="en-US" dirty="0" smtClean="0"/>
          </a:p>
          <a:p>
            <a:pPr algn="just">
              <a:buNone/>
            </a:pPr>
            <a:r>
              <a:rPr lang="en-US" dirty="0" smtClean="0"/>
              <a:t>    In breast fed infants who normally pass several soft or semi liquid stools each day, it is practical to define </a:t>
            </a:r>
            <a:r>
              <a:rPr lang="en-US" b="1" dirty="0" smtClean="0"/>
              <a:t>diarrhea as an increase in stool frequency or in liquidity that is considered abnormal by the mother.</a:t>
            </a:r>
            <a:endParaRPr lang="en-US" dirty="0" smtClean="0"/>
          </a:p>
          <a:p>
            <a:endParaRPr lang="ar-EG" dirty="0"/>
          </a:p>
        </p:txBody>
      </p:sp>
    </p:spTree>
    <p:extLst>
      <p:ext uri="{BB962C8B-B14F-4D97-AF65-F5344CB8AC3E}">
        <p14:creationId xmlns:p14="http://schemas.microsoft.com/office/powerpoint/2010/main" xmlns="" val="10025185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428604"/>
            <a:ext cx="8229600" cy="5697559"/>
          </a:xfrm>
        </p:spPr>
        <p:txBody>
          <a:bodyPr>
            <a:normAutofit/>
          </a:bodyPr>
          <a:lstStyle/>
          <a:p>
            <a:r>
              <a:rPr lang="en-US" sz="4000" b="1" i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Types of diarrhea:</a:t>
            </a:r>
          </a:p>
          <a:p>
            <a:pPr>
              <a:buNone/>
            </a:pPr>
            <a:r>
              <a:rPr lang="en-US" dirty="0" smtClean="0"/>
              <a:t>Three clinical types have been defined:</a:t>
            </a:r>
          </a:p>
          <a:p>
            <a:pPr algn="just">
              <a:buNone/>
            </a:pPr>
            <a:r>
              <a:rPr lang="en-US" b="1" u="sng" dirty="0" smtClean="0"/>
              <a:t>1- Acute watery diarrhea; </a:t>
            </a:r>
            <a:r>
              <a:rPr lang="en-US" dirty="0" smtClean="0"/>
              <a:t>This refers to diarrhea that begins acutely, lasts less than 14 days and involves passage of frequent loose or watery stools without visible blood.</a:t>
            </a:r>
          </a:p>
          <a:p>
            <a:pPr algn="just">
              <a:buNone/>
            </a:pPr>
            <a:r>
              <a:rPr lang="en-US" b="1" u="sng" dirty="0" smtClean="0"/>
              <a:t>2- Dysentery; </a:t>
            </a:r>
            <a:r>
              <a:rPr lang="en-US" dirty="0" smtClean="0"/>
              <a:t>This is diarrhea with visible blood in the stools.</a:t>
            </a:r>
          </a:p>
          <a:p>
            <a:pPr algn="just">
              <a:buNone/>
            </a:pPr>
            <a:r>
              <a:rPr lang="en-US" b="1" u="sng" dirty="0" smtClean="0"/>
              <a:t>3- Persistent diarrhea; </a:t>
            </a:r>
            <a:r>
              <a:rPr lang="en-US" dirty="0" smtClean="0"/>
              <a:t>this is diarrhea that begins acutely but lasts 14 days or more.</a:t>
            </a:r>
          </a:p>
          <a:p>
            <a:endParaRPr lang="ar-EG" dirty="0"/>
          </a:p>
        </p:txBody>
      </p:sp>
    </p:spTree>
    <p:extLst>
      <p:ext uri="{BB962C8B-B14F-4D97-AF65-F5344CB8AC3E}">
        <p14:creationId xmlns:p14="http://schemas.microsoft.com/office/powerpoint/2010/main" xmlns="" val="37819050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357166"/>
            <a:ext cx="8229600" cy="5768997"/>
          </a:xfrm>
        </p:spPr>
        <p:txBody>
          <a:bodyPr>
            <a:normAutofit/>
          </a:bodyPr>
          <a:lstStyle/>
          <a:p>
            <a:r>
              <a:rPr lang="en-US" sz="3600" b="1" i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Size of the problem:</a:t>
            </a:r>
          </a:p>
          <a:p>
            <a:pPr algn="just" fontAlgn="base">
              <a:buNone/>
            </a:pPr>
            <a:r>
              <a:rPr lang="en-US" dirty="0" smtClean="0"/>
              <a:t>    Diarrheal disease is the second leading cause of death in children under five years old accounting for 9 per cent of all deaths among children under age 5 worldwide in 2015. </a:t>
            </a:r>
          </a:p>
          <a:p>
            <a:pPr algn="just">
              <a:buNone/>
            </a:pPr>
            <a:r>
              <a:rPr lang="en-US" b="1" dirty="0" smtClean="0"/>
              <a:t>    </a:t>
            </a:r>
          </a:p>
          <a:p>
            <a:pPr algn="just">
              <a:buNone/>
            </a:pPr>
            <a:r>
              <a:rPr lang="en-US" b="1" dirty="0" smtClean="0"/>
              <a:t>    In Egypt, </a:t>
            </a:r>
            <a:r>
              <a:rPr lang="en-US" dirty="0" smtClean="0"/>
              <a:t>an estimated 30 million diarrheal episodes and 45,000 deaths caused by diarrhea occur each year in children under 5 years of age.</a:t>
            </a:r>
            <a:endParaRPr lang="ar-EG" dirty="0"/>
          </a:p>
        </p:txBody>
      </p:sp>
    </p:spTree>
    <p:extLst>
      <p:ext uri="{BB962C8B-B14F-4D97-AF65-F5344CB8AC3E}">
        <p14:creationId xmlns:p14="http://schemas.microsoft.com/office/powerpoint/2010/main" xmlns="" val="7399811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357166"/>
            <a:ext cx="8229600" cy="6143668"/>
          </a:xfrm>
        </p:spPr>
        <p:txBody>
          <a:bodyPr>
            <a:normAutofit fontScale="92500"/>
          </a:bodyPr>
          <a:lstStyle/>
          <a:p>
            <a:r>
              <a:rPr lang="en-US" sz="4300" b="1" i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Etiology: </a:t>
            </a:r>
          </a:p>
          <a:p>
            <a:pPr algn="just">
              <a:buNone/>
            </a:pPr>
            <a:r>
              <a:rPr lang="en-US" b="1" dirty="0" smtClean="0"/>
              <a:t>    Rotavirus </a:t>
            </a:r>
            <a:r>
              <a:rPr lang="en-US" dirty="0" smtClean="0"/>
              <a:t>and other enteric viruses are the principal pathogens. </a:t>
            </a:r>
            <a:r>
              <a:rPr lang="en-US" b="1" dirty="0" smtClean="0"/>
              <a:t>Bacterial diseases</a:t>
            </a:r>
            <a:r>
              <a:rPr lang="en-US" dirty="0" smtClean="0"/>
              <a:t> are usually caused by E coli, </a:t>
            </a:r>
            <a:r>
              <a:rPr lang="en-US" dirty="0" err="1" smtClean="0"/>
              <a:t>Shigella</a:t>
            </a:r>
            <a:r>
              <a:rPr lang="en-US" dirty="0" smtClean="0"/>
              <a:t>, Campylobacter </a:t>
            </a:r>
            <a:r>
              <a:rPr lang="en-US" dirty="0" err="1" smtClean="0"/>
              <a:t>jejuni</a:t>
            </a:r>
            <a:r>
              <a:rPr lang="en-US" dirty="0" smtClean="0"/>
              <a:t>, Salmonella. </a:t>
            </a:r>
            <a:r>
              <a:rPr lang="en-US" b="1" dirty="0" smtClean="0"/>
              <a:t>Protozoa</a:t>
            </a:r>
            <a:r>
              <a:rPr lang="en-US" dirty="0" smtClean="0"/>
              <a:t> that causes diarrhea include; </a:t>
            </a:r>
            <a:r>
              <a:rPr lang="en-US" dirty="0" err="1" smtClean="0"/>
              <a:t>Entamoeba</a:t>
            </a:r>
            <a:r>
              <a:rPr lang="en-US" dirty="0" smtClean="0"/>
              <a:t> </a:t>
            </a:r>
            <a:r>
              <a:rPr lang="en-US" dirty="0" err="1" smtClean="0"/>
              <a:t>histolytica</a:t>
            </a:r>
            <a:r>
              <a:rPr lang="en-US" dirty="0" smtClean="0"/>
              <a:t>, </a:t>
            </a:r>
            <a:r>
              <a:rPr lang="en-US" dirty="0" err="1" smtClean="0"/>
              <a:t>Giarida</a:t>
            </a:r>
            <a:r>
              <a:rPr lang="en-US" dirty="0" smtClean="0"/>
              <a:t> and Cryptosporidium.</a:t>
            </a:r>
          </a:p>
          <a:p>
            <a:pPr algn="just">
              <a:buNone/>
            </a:pPr>
            <a:endParaRPr lang="en-US" dirty="0" smtClean="0"/>
          </a:p>
          <a:p>
            <a:pPr algn="just">
              <a:buNone/>
            </a:pPr>
            <a:r>
              <a:rPr lang="en-US" dirty="0" smtClean="0"/>
              <a:t>    </a:t>
            </a:r>
            <a:r>
              <a:rPr lang="en-US" b="1" dirty="0" smtClean="0"/>
              <a:t>The five organisms most frequently associated with diarrhea in young children are:</a:t>
            </a:r>
            <a:r>
              <a:rPr lang="en-US" dirty="0" smtClean="0"/>
              <a:t> </a:t>
            </a:r>
            <a:r>
              <a:rPr lang="en-US" b="1" i="1" u="sng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Rotavirus</a:t>
            </a:r>
            <a:r>
              <a:rPr lang="en-US" b="1" i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en-US" b="1" i="1" u="sng" dirty="0" err="1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Enterotoxogenic</a:t>
            </a:r>
            <a:r>
              <a:rPr lang="en-US" b="1" i="1" u="sng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E coli</a:t>
            </a:r>
            <a:r>
              <a:rPr lang="en-US" b="1" i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en-US" b="1" i="1" u="sng" dirty="0" err="1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Shigella</a:t>
            </a:r>
            <a:r>
              <a:rPr lang="en-US" b="1" i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en-US" b="1" i="1" u="sng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Campylobacter </a:t>
            </a:r>
            <a:r>
              <a:rPr lang="en-US" b="1" i="1" u="sng" dirty="0" err="1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jejuni</a:t>
            </a:r>
            <a:r>
              <a:rPr lang="en-US" b="1" i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and </a:t>
            </a:r>
            <a:r>
              <a:rPr lang="en-US" b="1" i="1" u="sng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Cryptosporidium</a:t>
            </a:r>
            <a:r>
              <a:rPr lang="en-US" b="1" i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</a:p>
          <a:p>
            <a:pPr algn="just">
              <a:buNone/>
            </a:pPr>
            <a:endParaRPr lang="ar-EG" dirty="0"/>
          </a:p>
        </p:txBody>
      </p:sp>
    </p:spTree>
    <p:extLst>
      <p:ext uri="{BB962C8B-B14F-4D97-AF65-F5344CB8AC3E}">
        <p14:creationId xmlns:p14="http://schemas.microsoft.com/office/powerpoint/2010/main" xmlns="" val="1535294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928670"/>
            <a:ext cx="8229600" cy="4525963"/>
          </a:xfrm>
        </p:spPr>
        <p:txBody>
          <a:bodyPr/>
          <a:lstStyle/>
          <a:p>
            <a:r>
              <a:rPr lang="en-US" sz="3600" b="1" i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Mode of Transmission: </a:t>
            </a:r>
          </a:p>
          <a:p>
            <a:pPr algn="just">
              <a:buNone/>
            </a:pPr>
            <a:r>
              <a:rPr lang="en-US" dirty="0" smtClean="0"/>
              <a:t>    </a:t>
            </a:r>
          </a:p>
          <a:p>
            <a:pPr algn="just">
              <a:buNone/>
            </a:pPr>
            <a:r>
              <a:rPr lang="en-US" dirty="0" smtClean="0"/>
              <a:t>    </a:t>
            </a:r>
            <a:r>
              <a:rPr lang="en-US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Fecal-oral route</a:t>
            </a:r>
            <a:r>
              <a:rPr lang="en-US" dirty="0" smtClean="0"/>
              <a:t>. Diarrhea is caused by microbes from feces entering the mouth. These microbes can be spread in water, in food, on hands, on eating and drinking utensils; by flies and by dirt under finger nails.</a:t>
            </a:r>
            <a:endParaRPr lang="ar-EG" dirty="0"/>
          </a:p>
        </p:txBody>
      </p:sp>
    </p:spTree>
    <p:extLst>
      <p:ext uri="{BB962C8B-B14F-4D97-AF65-F5344CB8AC3E}">
        <p14:creationId xmlns:p14="http://schemas.microsoft.com/office/powerpoint/2010/main" xmlns="" val="29469019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285720" y="357166"/>
            <a:ext cx="8572560" cy="6215106"/>
          </a:xfrm>
        </p:spPr>
        <p:txBody>
          <a:bodyPr>
            <a:normAutofit fontScale="92500" lnSpcReduction="20000"/>
          </a:bodyPr>
          <a:lstStyle/>
          <a:p>
            <a:r>
              <a:rPr lang="en-US" sz="4300" b="1" i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Risk factors:</a:t>
            </a:r>
          </a:p>
          <a:p>
            <a:pPr>
              <a:buNone/>
            </a:pPr>
            <a:r>
              <a:rPr lang="en-US" b="1" dirty="0" smtClean="0"/>
              <a:t>1- Lack of breast-feeding.</a:t>
            </a:r>
            <a:endParaRPr lang="en-US" dirty="0" smtClean="0"/>
          </a:p>
          <a:p>
            <a:pPr>
              <a:buNone/>
            </a:pPr>
            <a:r>
              <a:rPr lang="en-US" b="1" dirty="0" smtClean="0"/>
              <a:t>2- Use of infant feeding bottles.</a:t>
            </a:r>
            <a:endParaRPr lang="en-US" dirty="0" smtClean="0"/>
          </a:p>
          <a:p>
            <a:pPr>
              <a:buNone/>
            </a:pPr>
            <a:r>
              <a:rPr lang="en-US" b="1" dirty="0" smtClean="0"/>
              <a:t>3- Malnutrition.</a:t>
            </a:r>
            <a:endParaRPr lang="en-US" dirty="0" smtClean="0"/>
          </a:p>
          <a:p>
            <a:pPr>
              <a:buNone/>
            </a:pPr>
            <a:r>
              <a:rPr lang="en-US" b="1" dirty="0" smtClean="0"/>
              <a:t>4- Measles.</a:t>
            </a:r>
            <a:endParaRPr lang="en-US" dirty="0" smtClean="0"/>
          </a:p>
          <a:p>
            <a:pPr>
              <a:buNone/>
            </a:pPr>
            <a:r>
              <a:rPr lang="en-US" b="1" dirty="0" smtClean="0"/>
              <a:t>5- Previous episodes of diarrhea.</a:t>
            </a:r>
            <a:endParaRPr lang="en-US" dirty="0" smtClean="0"/>
          </a:p>
          <a:p>
            <a:pPr>
              <a:buNone/>
            </a:pPr>
            <a:r>
              <a:rPr lang="en-US" b="1" dirty="0" smtClean="0"/>
              <a:t>6- Households.</a:t>
            </a:r>
            <a:endParaRPr lang="en-US" dirty="0" smtClean="0"/>
          </a:p>
          <a:p>
            <a:pPr>
              <a:buNone/>
            </a:pPr>
            <a:r>
              <a:rPr lang="en-US" b="1" dirty="0" smtClean="0"/>
              <a:t>7- Parents education.</a:t>
            </a:r>
            <a:endParaRPr lang="en-US" dirty="0" smtClean="0"/>
          </a:p>
          <a:p>
            <a:pPr>
              <a:buNone/>
            </a:pPr>
            <a:r>
              <a:rPr lang="en-US" b="1" dirty="0" smtClean="0"/>
              <a:t>8- Water supply.</a:t>
            </a:r>
            <a:endParaRPr lang="en-US" dirty="0" smtClean="0"/>
          </a:p>
          <a:p>
            <a:pPr>
              <a:buNone/>
            </a:pPr>
            <a:r>
              <a:rPr lang="en-US" b="1" dirty="0" smtClean="0"/>
              <a:t>9- Storage of food.</a:t>
            </a:r>
            <a:endParaRPr lang="en-US" dirty="0" smtClean="0"/>
          </a:p>
          <a:p>
            <a:pPr>
              <a:buNone/>
            </a:pPr>
            <a:r>
              <a:rPr lang="en-US" b="1" dirty="0" smtClean="0"/>
              <a:t>10- Poor hygiene.</a:t>
            </a:r>
            <a:endParaRPr lang="en-US" dirty="0" smtClean="0"/>
          </a:p>
          <a:p>
            <a:pPr>
              <a:buNone/>
            </a:pPr>
            <a:r>
              <a:rPr lang="en-US" b="1" dirty="0" smtClean="0"/>
              <a:t>11- Age.</a:t>
            </a:r>
            <a:endParaRPr lang="en-US" dirty="0" smtClean="0"/>
          </a:p>
          <a:p>
            <a:pPr>
              <a:buNone/>
            </a:pPr>
            <a:r>
              <a:rPr lang="en-US" b="1" dirty="0" smtClean="0"/>
              <a:t>12-</a:t>
            </a:r>
            <a:r>
              <a:rPr lang="en-US" dirty="0" smtClean="0"/>
              <a:t> </a:t>
            </a:r>
            <a:r>
              <a:rPr lang="en-US" b="1" dirty="0" smtClean="0"/>
              <a:t>Season.</a:t>
            </a:r>
            <a:endParaRPr lang="en-US" dirty="0" smtClean="0"/>
          </a:p>
          <a:p>
            <a:endParaRPr lang="ar-EG" dirty="0"/>
          </a:p>
        </p:txBody>
      </p:sp>
    </p:spTree>
    <p:extLst>
      <p:ext uri="{BB962C8B-B14F-4D97-AF65-F5344CB8AC3E}">
        <p14:creationId xmlns:p14="http://schemas.microsoft.com/office/powerpoint/2010/main" xmlns="" val="451259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428604"/>
            <a:ext cx="8229600" cy="6000792"/>
          </a:xfrm>
        </p:spPr>
        <p:txBody>
          <a:bodyPr>
            <a:normAutofit fontScale="92500" lnSpcReduction="20000"/>
          </a:bodyPr>
          <a:lstStyle/>
          <a:p>
            <a:r>
              <a:rPr lang="en-US" sz="4300" b="1" i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Management plans:</a:t>
            </a:r>
          </a:p>
          <a:p>
            <a:pPr algn="just">
              <a:buNone/>
            </a:pPr>
            <a:r>
              <a:rPr lang="en-US" dirty="0" smtClean="0"/>
              <a:t>1- Management </a:t>
            </a:r>
            <a:r>
              <a:rPr lang="en-US" dirty="0" smtClean="0"/>
              <a:t>of diarrhea at home (treatment </a:t>
            </a:r>
            <a:r>
              <a:rPr lang="en-US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plan A)</a:t>
            </a:r>
            <a:r>
              <a:rPr lang="en-US" dirty="0" smtClean="0"/>
              <a:t>: for children with no dehydration.</a:t>
            </a:r>
          </a:p>
          <a:p>
            <a:pPr algn="just">
              <a:buNone/>
            </a:pPr>
            <a:r>
              <a:rPr lang="en-US" dirty="0" smtClean="0"/>
              <a:t>2- Treatment </a:t>
            </a:r>
            <a:r>
              <a:rPr lang="en-US" dirty="0" smtClean="0"/>
              <a:t>of patients with some dehydration </a:t>
            </a:r>
            <a:r>
              <a:rPr lang="en-US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(plan B). </a:t>
            </a:r>
            <a:r>
              <a:rPr lang="en-US" dirty="0" smtClean="0"/>
              <a:t>Children with signs indicating some dehydration (mild or moderate dehydration) usually does not need to be admitted to hospital. They can be treated in a rehydration corner or centre in a health facility.</a:t>
            </a:r>
          </a:p>
          <a:p>
            <a:pPr algn="just">
              <a:buNone/>
            </a:pPr>
            <a:r>
              <a:rPr lang="en-US" dirty="0" smtClean="0"/>
              <a:t>3- Treatment </a:t>
            </a:r>
            <a:r>
              <a:rPr lang="en-US" dirty="0" smtClean="0"/>
              <a:t>of patients with severe dehydration </a:t>
            </a:r>
            <a:r>
              <a:rPr lang="en-US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(plan C). </a:t>
            </a:r>
            <a:r>
              <a:rPr lang="en-US" dirty="0" smtClean="0"/>
              <a:t>Children with severe dehydration should be treated urgently to avoid death from </a:t>
            </a:r>
            <a:r>
              <a:rPr lang="en-US" dirty="0" err="1" smtClean="0"/>
              <a:t>hypovolaemic</a:t>
            </a:r>
            <a:r>
              <a:rPr lang="en-US" dirty="0" smtClean="0"/>
              <a:t> shock. The treatment should be undertaken in a hospital by experienced personnel.</a:t>
            </a:r>
            <a:endParaRPr lang="ar-EG" dirty="0"/>
          </a:p>
        </p:txBody>
      </p:sp>
    </p:spTree>
    <p:extLst>
      <p:ext uri="{BB962C8B-B14F-4D97-AF65-F5344CB8AC3E}">
        <p14:creationId xmlns:p14="http://schemas.microsoft.com/office/powerpoint/2010/main" xmlns="" val="38934167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214290"/>
            <a:ext cx="8229600" cy="6286544"/>
          </a:xfrm>
        </p:spPr>
        <p:txBody>
          <a:bodyPr>
            <a:normAutofit fontScale="85000" lnSpcReduction="10000"/>
          </a:bodyPr>
          <a:lstStyle/>
          <a:p>
            <a:pPr algn="just"/>
            <a:r>
              <a:rPr lang="en-US" sz="3900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Management of diarrhea at home (treatment plan A):</a:t>
            </a:r>
          </a:p>
          <a:p>
            <a:pPr algn="just">
              <a:buNone/>
            </a:pPr>
            <a:endParaRPr lang="en-US" b="1" dirty="0" smtClean="0"/>
          </a:p>
          <a:p>
            <a:pPr algn="just">
              <a:buNone/>
            </a:pPr>
            <a:r>
              <a:rPr lang="en-US" b="1" dirty="0" smtClean="0"/>
              <a:t>Three </a:t>
            </a:r>
            <a:r>
              <a:rPr lang="en-US" b="1" dirty="0" smtClean="0"/>
              <a:t>basic rules of home therapy should be communicated to the mother. </a:t>
            </a:r>
            <a:r>
              <a:rPr lang="en-US" b="1" dirty="0" smtClean="0"/>
              <a:t> These </a:t>
            </a:r>
            <a:r>
              <a:rPr lang="en-US" b="1" dirty="0" smtClean="0"/>
              <a:t>are:</a:t>
            </a:r>
            <a:endParaRPr lang="en-US" dirty="0" smtClean="0"/>
          </a:p>
          <a:p>
            <a:pPr algn="just">
              <a:buNone/>
            </a:pPr>
            <a:endParaRPr lang="en-US" dirty="0" smtClean="0"/>
          </a:p>
          <a:p>
            <a:pPr algn="just">
              <a:buNone/>
            </a:pPr>
            <a:r>
              <a:rPr lang="en-US" dirty="0" smtClean="0"/>
              <a:t>1</a:t>
            </a:r>
            <a:r>
              <a:rPr lang="en-US" dirty="0" smtClean="0"/>
              <a:t>. Give more fluids than usual as soon as the diarrhea starts, to prevent dehydration.</a:t>
            </a:r>
          </a:p>
          <a:p>
            <a:pPr algn="just">
              <a:buNone/>
            </a:pPr>
            <a:endParaRPr lang="en-US" dirty="0" smtClean="0"/>
          </a:p>
          <a:p>
            <a:pPr algn="just">
              <a:buNone/>
            </a:pPr>
            <a:r>
              <a:rPr lang="en-US" dirty="0" smtClean="0"/>
              <a:t>2. Give plenty of nutritious food, to prevent malnutrition.</a:t>
            </a:r>
          </a:p>
          <a:p>
            <a:pPr algn="just">
              <a:buNone/>
            </a:pPr>
            <a:endParaRPr lang="en-US" dirty="0" smtClean="0"/>
          </a:p>
          <a:p>
            <a:pPr algn="just">
              <a:buNone/>
            </a:pPr>
            <a:r>
              <a:rPr lang="en-US" dirty="0" smtClean="0"/>
              <a:t>3. Take the child to a health facility if the diarrhea does not get better, or if signs of dehydration or of another serious illness develop.</a:t>
            </a:r>
          </a:p>
          <a:p>
            <a:endParaRPr lang="ar-EG" dirty="0"/>
          </a:p>
        </p:txBody>
      </p:sp>
    </p:spTree>
    <p:extLst>
      <p:ext uri="{BB962C8B-B14F-4D97-AF65-F5344CB8AC3E}">
        <p14:creationId xmlns:p14="http://schemas.microsoft.com/office/powerpoint/2010/main" xmlns="" val="6281931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146</TotalTime>
  <Words>774</Words>
  <Application>Microsoft Office PowerPoint</Application>
  <PresentationFormat>On-screen Show (4:3)</PresentationFormat>
  <Paragraphs>85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DIARRHEAL DISEASES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تخطيط الوجبات</dc:title>
  <dc:creator>ALBOSTAN</dc:creator>
  <cp:lastModifiedBy>AL BOSTAN</cp:lastModifiedBy>
  <cp:revision>22</cp:revision>
  <dcterms:created xsi:type="dcterms:W3CDTF">2006-08-16T00:00:00Z</dcterms:created>
  <dcterms:modified xsi:type="dcterms:W3CDTF">2018-11-22T17:35:37Z</dcterms:modified>
</cp:coreProperties>
</file>